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7" r:id="rId2"/>
    <p:sldId id="261" r:id="rId3"/>
    <p:sldId id="257" r:id="rId4"/>
    <p:sldId id="269" r:id="rId5"/>
    <p:sldId id="272" r:id="rId6"/>
    <p:sldId id="275" r:id="rId7"/>
    <p:sldId id="276" r:id="rId8"/>
    <p:sldId id="278" r:id="rId9"/>
    <p:sldId id="277" r:id="rId10"/>
    <p:sldId id="279" r:id="rId11"/>
    <p:sldId id="280" r:id="rId12"/>
    <p:sldId id="265" r:id="rId13"/>
    <p:sldId id="281" r:id="rId14"/>
    <p:sldId id="262" r:id="rId15"/>
    <p:sldId id="263" r:id="rId16"/>
    <p:sldId id="271" r:id="rId17"/>
    <p:sldId id="289" r:id="rId18"/>
    <p:sldId id="283" r:id="rId19"/>
    <p:sldId id="270" r:id="rId20"/>
    <p:sldId id="288" r:id="rId21"/>
    <p:sldId id="264" r:id="rId22"/>
  </p:sldIdLst>
  <p:sldSz cx="9144000" cy="6858000" type="screen4x3"/>
  <p:notesSz cx="9945688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3EC7EDE-12E7-4992-BF10-FA24A98595FC}">
          <p14:sldIdLst>
            <p14:sldId id="287"/>
            <p14:sldId id="261"/>
            <p14:sldId id="257"/>
            <p14:sldId id="269"/>
            <p14:sldId id="272"/>
            <p14:sldId id="275"/>
            <p14:sldId id="276"/>
            <p14:sldId id="278"/>
            <p14:sldId id="277"/>
            <p14:sldId id="279"/>
            <p14:sldId id="280"/>
            <p14:sldId id="265"/>
            <p14:sldId id="281"/>
            <p14:sldId id="262"/>
            <p14:sldId id="263"/>
            <p14:sldId id="271"/>
            <p14:sldId id="289"/>
            <p14:sldId id="283"/>
            <p14:sldId id="270"/>
            <p14:sldId id="288"/>
          </p14:sldIdLst>
        </p14:section>
        <p14:section name="Sezione senza titolo" id="{BB34250A-CC43-440C-BA1B-708BD00C5B16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99"/>
    <a:srgbClr val="02020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310" autoAdjust="0"/>
  </p:normalViewPr>
  <p:slideViewPr>
    <p:cSldViewPr>
      <p:cViewPr>
        <p:scale>
          <a:sx n="75" d="100"/>
          <a:sy n="75" d="100"/>
        </p:scale>
        <p:origin x="-36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0E6BD-C9EF-42F3-A4C5-709C2D27F72E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F8768-3705-48FF-BB49-DAEBDA9D099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88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72CE9-C3A6-40BD-9343-0128CB1B10A9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8CCEA-DC2D-4BAB-990C-9BE04745B45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9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E64A3-963F-46F1-9CDB-15F27B366E22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7AF7-F827-4C7D-AD23-38AF689DC68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icvillorbapovegliano.edu.i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058152" cy="257176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it-IT" b="1" dirty="0" smtClean="0"/>
              <a:t>Scuola dell’Infanzia Statale </a:t>
            </a:r>
            <a:br>
              <a:rPr lang="it-IT" b="1" dirty="0" smtClean="0"/>
            </a:br>
            <a:r>
              <a:rPr lang="it-IT" b="1" dirty="0" smtClean="0"/>
              <a:t>“Carlo Collodi”</a:t>
            </a:r>
            <a:br>
              <a:rPr lang="it-IT" b="1" dirty="0" smtClean="0"/>
            </a:br>
            <a:r>
              <a:rPr lang="it-IT" b="1" dirty="0" smtClean="0"/>
              <a:t>Villorba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7158" y="3714752"/>
            <a:ext cx="4929222" cy="2071702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BENVENUTI ALL’INCONTRO INFORMATIVO PER I NUOVI ISCRITTI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A. S. 2021/2022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Walter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24"/>
            <a:ext cx="3147911" cy="3024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/>
          <a:lstStyle/>
          <a:p>
            <a:pPr algn="r"/>
            <a:r>
              <a:rPr lang="it-IT" dirty="0" smtClean="0"/>
              <a:t>MOMENTI </a:t>
            </a:r>
            <a:r>
              <a:rPr lang="it-IT" dirty="0" err="1" smtClean="0"/>
              <a:t>DI</a:t>
            </a:r>
            <a:r>
              <a:rPr lang="it-IT" dirty="0" smtClean="0"/>
              <a:t> FESTA</a:t>
            </a:r>
            <a:endParaRPr lang="it-IT" dirty="0"/>
          </a:p>
        </p:txBody>
      </p:sp>
      <p:pic>
        <p:nvPicPr>
          <p:cNvPr id="11" name="Immagine 10" descr="IMG-4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071810"/>
            <a:ext cx="4800000" cy="3600000"/>
          </a:xfrm>
          <a:prstGeom prst="rect">
            <a:avLst/>
          </a:prstGeom>
        </p:spPr>
      </p:pic>
      <p:pic>
        <p:nvPicPr>
          <p:cNvPr id="3075" name="Picture 3" descr="C:\Users\Walter\Desktop\foto scuola power-point\20181221_104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79107">
            <a:off x="581358" y="867384"/>
            <a:ext cx="4800000" cy="3600000"/>
          </a:xfrm>
          <a:prstGeom prst="rect">
            <a:avLst/>
          </a:prstGeom>
          <a:noFill/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428596" y="5429264"/>
            <a:ext cx="3714776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TRA </a:t>
            </a:r>
            <a:r>
              <a:rPr kumimoji="0" lang="it-IT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NOI …</a:t>
            </a:r>
            <a:endParaRPr kumimoji="0" lang="it-IT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7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/>
          <a:lstStyle/>
          <a:p>
            <a:r>
              <a:rPr lang="it-IT" dirty="0" smtClean="0"/>
              <a:t>… E CON MAMMA E PAPA’</a:t>
            </a:r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292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7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86412"/>
          </a:xfrm>
          <a:solidFill>
            <a:srgbClr val="FF6600"/>
          </a:solidFill>
        </p:spPr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chemeClr val="bg1"/>
                </a:solidFill>
              </a:rPr>
              <a:t>	</a:t>
            </a:r>
            <a:r>
              <a:rPr lang="it-IT" sz="3000" b="1" dirty="0" smtClean="0">
                <a:solidFill>
                  <a:schemeClr val="bg1"/>
                </a:solidFill>
              </a:rPr>
              <a:t>NEL CORSO DELL’ANNO SCOLASTICO SONO PREVISTI MOMENTI ASSEMBLEARI DOVE VIENE SPIEGATO E MOTIVATO IL PERCORSO EDUCATIVO-DIDATTICO E COLLOQUI INDIVIDUALI</a:t>
            </a:r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39784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+mn-lt"/>
              </a:rPr>
              <a:t>RAPPORTI SCUOLA- FAMIGLIA</a:t>
            </a:r>
            <a:endParaRPr lang="it-IT" dirty="0">
              <a:latin typeface="+mn-lt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00034" y="1142984"/>
            <a:ext cx="7943848" cy="5286412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it-IT" sz="3200" b="1" dirty="0" smtClean="0">
                <a:solidFill>
                  <a:schemeClr val="bg1"/>
                </a:solidFill>
              </a:rPr>
              <a:t>   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CORSO DELL’ANNO SCOLASTICO SONO </a:t>
            </a:r>
            <a:r>
              <a:rPr lang="it-IT" sz="2800" b="1" dirty="0" smtClean="0">
                <a:solidFill>
                  <a:schemeClr val="bg1"/>
                </a:solidFill>
              </a:rPr>
              <a:t>PREVISTI COLLOQUI INDIVIDUALI E MOMENTI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ASSEMBLEARI DOVE VIENE SPIEGATO E MOTIVATO IL PERCORSO EDUCATIVO-DIDATTICO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1" name="Picture 3" descr="C:\Users\Walter\Desktop\CASA 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14686"/>
            <a:ext cx="5360098" cy="3195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29642" cy="1600207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LA SCUOLA PROPONE UN’ORGANIZZAZIONE DIDATTICA DISTRIBUITA SU 40 ORE SETTIMANALI,</a:t>
            </a:r>
            <a:br>
              <a:rPr lang="it-IT" sz="3200" dirty="0" smtClean="0"/>
            </a:br>
            <a:r>
              <a:rPr lang="it-IT" sz="3200" dirty="0" smtClean="0"/>
              <a:t> DAL LUNEDÌ AL VENERDÌ </a:t>
            </a:r>
            <a:br>
              <a:rPr lang="it-IT" sz="3200" dirty="0" smtClean="0"/>
            </a:br>
            <a:r>
              <a:rPr lang="it-IT" sz="3200" dirty="0" smtClean="0"/>
              <a:t>DALLE 8.00 ALLE 16.00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00142" y="2803539"/>
            <a:ext cx="7400948" cy="3625857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ENTRATA                                      8.00-9.15 </a:t>
            </a:r>
          </a:p>
          <a:p>
            <a:pPr>
              <a:buNone/>
            </a:pPr>
            <a:r>
              <a:rPr lang="it-IT" dirty="0" smtClean="0"/>
              <a:t>USCITA PRIMA DEL PRANZO     11.30-11.45</a:t>
            </a:r>
          </a:p>
          <a:p>
            <a:pPr>
              <a:buNone/>
            </a:pPr>
            <a:r>
              <a:rPr lang="it-IT" dirty="0" smtClean="0"/>
              <a:t>USCITA DOPO IL PRANZO          13.00-13.30</a:t>
            </a:r>
          </a:p>
          <a:p>
            <a:pPr>
              <a:buNone/>
            </a:pPr>
            <a:r>
              <a:rPr lang="it-IT" dirty="0" smtClean="0"/>
              <a:t>USCITA CON LO SCUOLABUS    15.00</a:t>
            </a:r>
          </a:p>
          <a:p>
            <a:pPr>
              <a:buNone/>
            </a:pPr>
            <a:r>
              <a:rPr lang="it-IT" dirty="0" smtClean="0"/>
              <a:t>USCITA CON I GENITORI            15.30-16.00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14348" y="2428868"/>
            <a:ext cx="7786742" cy="3500462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16" y="1000108"/>
            <a:ext cx="5686436" cy="1143000"/>
          </a:xfrm>
        </p:spPr>
        <p:txBody>
          <a:bodyPr/>
          <a:lstStyle/>
          <a:p>
            <a:r>
              <a:rPr lang="it-IT" i="1" dirty="0" smtClean="0">
                <a:solidFill>
                  <a:srgbClr val="020201"/>
                </a:solidFill>
                <a:latin typeface="Comic Sans MS" pitchFamily="66" charset="0"/>
              </a:rPr>
              <a:t>  </a:t>
            </a:r>
            <a:r>
              <a:rPr lang="it-IT" sz="5400" dirty="0" smtClean="0">
                <a:solidFill>
                  <a:srgbClr val="020201"/>
                </a:solidFill>
              </a:rPr>
              <a:t>A 	SETTEMBRE …</a:t>
            </a:r>
            <a:endParaRPr lang="it-IT" sz="5400" dirty="0">
              <a:solidFill>
                <a:srgbClr val="02020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42910" y="1785926"/>
            <a:ext cx="7571184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 marL="324000" algn="ctr">
              <a:spcBef>
                <a:spcPts val="0"/>
              </a:spcBef>
              <a:buNone/>
            </a:pPr>
            <a:endParaRPr lang="it-IT" sz="3600" dirty="0" smtClean="0">
              <a:solidFill>
                <a:srgbClr val="FF0000"/>
              </a:solidFill>
            </a:endParaRPr>
          </a:p>
          <a:p>
            <a:pPr marL="324000" algn="ctr">
              <a:spcBef>
                <a:spcPts val="0"/>
              </a:spcBef>
              <a:buNone/>
            </a:pPr>
            <a:endParaRPr lang="it-IT" sz="3600" dirty="0" smtClean="0">
              <a:solidFill>
                <a:srgbClr val="FF0000"/>
              </a:solidFill>
            </a:endParaRPr>
          </a:p>
          <a:p>
            <a:pPr marL="324000" algn="ctr">
              <a:spcBef>
                <a:spcPts val="0"/>
              </a:spcBef>
              <a:buNone/>
            </a:pPr>
            <a:endParaRPr lang="it-IT" sz="3600" dirty="0" smtClean="0">
              <a:solidFill>
                <a:srgbClr val="FF0000"/>
              </a:solidFill>
            </a:endParaRPr>
          </a:p>
          <a:p>
            <a:pPr marL="324000" algn="ctr">
              <a:spcBef>
                <a:spcPts val="0"/>
              </a:spcBef>
              <a:buNone/>
            </a:pPr>
            <a:r>
              <a:rPr lang="it-IT" sz="4800" b="1" dirty="0" smtClean="0">
                <a:solidFill>
                  <a:srgbClr val="0070C0"/>
                </a:solidFill>
              </a:rPr>
              <a:t>La frequenza comincerà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it-IT" sz="4800" b="1" dirty="0" smtClean="0">
                <a:solidFill>
                  <a:srgbClr val="0070C0"/>
                </a:solidFill>
              </a:rPr>
              <a:t>in modo graduale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it-IT" sz="4800" b="1" dirty="0">
                <a:solidFill>
                  <a:srgbClr val="0070C0"/>
                </a:solidFill>
              </a:rPr>
              <a:t>s</a:t>
            </a:r>
            <a:r>
              <a:rPr lang="it-IT" sz="4800" b="1" dirty="0" smtClean="0">
                <a:solidFill>
                  <a:srgbClr val="0070C0"/>
                </a:solidFill>
              </a:rPr>
              <a:t>econdo le diverse età</a:t>
            </a:r>
          </a:p>
          <a:p>
            <a:pPr algn="ctr">
              <a:buNone/>
            </a:pP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5" name="Segnaposto contenuto 4" descr="k70725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257224">
            <a:off x="429042" y="223228"/>
            <a:ext cx="1915908" cy="1714512"/>
          </a:xfrm>
        </p:spPr>
      </p:pic>
      <p:pic>
        <p:nvPicPr>
          <p:cNvPr id="10" name="Segnaposto contenuto 4" descr="k7072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7224">
            <a:off x="144526" y="163400"/>
            <a:ext cx="3436415" cy="3075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067204" cy="5302942"/>
          </a:xfrm>
          <a:solidFill>
            <a:schemeClr val="bg1"/>
          </a:solidFill>
          <a:ln w="25400">
            <a:solidFill>
              <a:schemeClr val="tx1"/>
            </a:solidFill>
            <a:prstDash val="dashDot"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/>
              <a:t>LA PRIMA  SETTIMANA  PER BAMBINI MEDI/GRANDI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/>
              <a:t>orario: 08.00/12.00</a:t>
            </a:r>
          </a:p>
          <a:p>
            <a:pPr algn="ctr">
              <a:buNone/>
            </a:pPr>
            <a:r>
              <a:rPr lang="it-IT" dirty="0" smtClean="0"/>
              <a:t>  </a:t>
            </a:r>
            <a:r>
              <a:rPr lang="it-IT" u="sng" dirty="0" smtClean="0"/>
              <a:t>senza pranzo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	Le insegnanti sono  entrambe presenti    nelle sezioni   contemporaneamente.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it-IT" dirty="0" smtClean="0"/>
              <a:t>INSERIMENTO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572000" y="1214422"/>
            <a:ext cx="4286280" cy="5286412"/>
          </a:xfr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it-IT" sz="2400" b="1" dirty="0" smtClean="0"/>
          </a:p>
          <a:p>
            <a:pPr algn="ctr">
              <a:buNone/>
            </a:pPr>
            <a:r>
              <a:rPr lang="it-IT" sz="2400" b="1" dirty="0" smtClean="0"/>
              <a:t>LA SECONDA SETTIMANA</a:t>
            </a:r>
          </a:p>
          <a:p>
            <a:pPr algn="ctr">
              <a:buNone/>
            </a:pPr>
            <a:r>
              <a:rPr lang="it-IT" sz="2400" b="1" dirty="0" smtClean="0"/>
              <a:t>FREQUENTANO TUTTI!</a:t>
            </a:r>
          </a:p>
          <a:p>
            <a:pPr algn="ctr">
              <a:buNone/>
            </a:pPr>
            <a:r>
              <a:rPr lang="it-IT" sz="2400" b="1" dirty="0" smtClean="0"/>
              <a:t>orario: 08.00/13. 30 </a:t>
            </a:r>
          </a:p>
          <a:p>
            <a:pPr algn="ctr">
              <a:buNone/>
            </a:pPr>
            <a:r>
              <a:rPr lang="it-IT" sz="2400" u="sng" dirty="0" smtClean="0"/>
              <a:t>con pranzo per medi e grandi</a:t>
            </a:r>
          </a:p>
          <a:p>
            <a:pPr algn="ctr">
              <a:buNone/>
            </a:pPr>
            <a:endParaRPr lang="it-IT" sz="2400" i="1" u="sng" dirty="0" smtClean="0"/>
          </a:p>
          <a:p>
            <a:pPr algn="ctr">
              <a:buNone/>
            </a:pPr>
            <a:r>
              <a:rPr lang="it-IT" sz="2400" b="1" u="sng" dirty="0" smtClean="0"/>
              <a:t>orario : 08.00/11.30 </a:t>
            </a:r>
          </a:p>
          <a:p>
            <a:pPr algn="ctr">
              <a:buNone/>
            </a:pPr>
            <a:r>
              <a:rPr lang="it-IT" sz="2400" u="sng" dirty="0" smtClean="0"/>
              <a:t>per i piccoli senza pranzo </a:t>
            </a:r>
          </a:p>
          <a:p>
            <a:pPr algn="ctr">
              <a:buNone/>
            </a:pPr>
            <a:endParaRPr lang="it-IT" sz="2400" u="sng" dirty="0" smtClean="0"/>
          </a:p>
          <a:p>
            <a:pPr algn="ctr">
              <a:buNone/>
            </a:pPr>
            <a:r>
              <a:rPr lang="it-IT" sz="2400" u="sng" dirty="0" smtClean="0"/>
              <a:t>…. la terza settimana orario completo 08.00/16.00 per medi e grandi</a:t>
            </a:r>
          </a:p>
          <a:p>
            <a:pPr algn="ctr">
              <a:buNone/>
            </a:pPr>
            <a:r>
              <a:rPr lang="it-IT" sz="2400" u="sng" dirty="0" smtClean="0"/>
              <a:t> piccoli senza mensa </a:t>
            </a:r>
            <a:r>
              <a:rPr lang="it-IT" sz="2400" dirty="0" smtClean="0"/>
              <a:t>o con mensa previo accordo con le insegnanti.</a:t>
            </a:r>
            <a:endParaRPr lang="it-IT" sz="2400" u="sng" dirty="0" smtClean="0"/>
          </a:p>
          <a:p>
            <a:pPr algn="ctr">
              <a:buNone/>
            </a:pPr>
            <a:r>
              <a:rPr lang="it-IT" sz="2400" dirty="0" smtClean="0"/>
              <a:t>Le insegnanti sono presenti a turno nelle sezioni</a:t>
            </a:r>
            <a:r>
              <a:rPr lang="it-IT" sz="2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MENSA SCOLASTICA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72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IL MENU’ E’ STESO DA UN DIETISTA.</a:t>
            </a:r>
          </a:p>
          <a:p>
            <a:pPr marL="0" indent="0" algn="ctr">
              <a:buNone/>
            </a:pPr>
            <a:r>
              <a:rPr lang="it-IT" sz="2800" dirty="0" smtClean="0"/>
              <a:t>GRAN PARTE DEGLI ALIMENTI SONO BIOLOGICI.</a:t>
            </a:r>
          </a:p>
          <a:p>
            <a:pPr marL="0" indent="0" algn="ctr">
              <a:buNone/>
            </a:pPr>
            <a:r>
              <a:rPr lang="it-IT" sz="2800" dirty="0" smtClean="0"/>
              <a:t>I PASTI SONO PREPARATI DA UNA DITTA ESTERNA E SONO SPORZIONATI AL MOMENTO DEL PASTO. </a:t>
            </a:r>
          </a:p>
          <a:p>
            <a:pPr marL="0" indent="0" algn="ctr">
              <a:buNone/>
            </a:pPr>
            <a:r>
              <a:rPr lang="it-IT" sz="2800" dirty="0" smtClean="0"/>
              <a:t>LE INSEGNANTI SEGUONO I BAMBINI IN QUESTO IMPORTANTE MOMENTO DELLA GIORNATA SCOLASTICA.</a:t>
            </a:r>
          </a:p>
          <a:p>
            <a:pPr marL="0" indent="0" algn="ctr">
              <a:buNone/>
            </a:pPr>
            <a:endParaRPr lang="it-IT" i="1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pas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1" y="4704325"/>
            <a:ext cx="2571768" cy="2014825"/>
          </a:xfrm>
          <a:prstGeom prst="rect">
            <a:avLst/>
          </a:prstGeom>
        </p:spPr>
      </p:pic>
      <p:pic>
        <p:nvPicPr>
          <p:cNvPr id="6" name="Picture 2" descr="Disegno Verdure colorato da Utente non registrato il 14 di Settembre del  2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48234"/>
            <a:ext cx="2419350" cy="1895476"/>
          </a:xfrm>
          <a:prstGeom prst="rect">
            <a:avLst/>
          </a:prstGeom>
          <a:noFill/>
        </p:spPr>
      </p:pic>
      <p:sp>
        <p:nvSpPr>
          <p:cNvPr id="7172" name="AutoShape 4" descr="Disegno cesto con frutta - TuttoDisegni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4" name="AutoShape 6" descr="Disegno cesto con frutta - TuttoDisegni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8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SERVIZIO SCUOLABUS</a:t>
            </a:r>
            <a:endParaRPr lang="it-IT" dirty="0"/>
          </a:p>
        </p:txBody>
      </p:sp>
      <p:pic>
        <p:nvPicPr>
          <p:cNvPr id="1026" name="Picture 2" descr="C:\Users\Walter\Desktop\PULM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964383"/>
            <a:ext cx="4411848" cy="330462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00034" y="2071678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SERVIZIO GESTITO DALL’AMMINISTRAZIONE COMUNALE, SUL SITO DELL’ISTITUTO COMPRENSIVO SONO REPERIBILI  MODALITA’ </a:t>
            </a:r>
            <a:r>
              <a:rPr lang="it-IT" sz="2800" dirty="0" err="1" smtClean="0"/>
              <a:t>DI</a:t>
            </a:r>
            <a:r>
              <a:rPr lang="it-IT" sz="2800" dirty="0" smtClean="0"/>
              <a:t> ISCRIZIONE E COSTI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PRE-SCUOLA E POST-SCUOLA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 Servizio a carico delle famiglie attivato con un numero minimo di richieste e gestito da IDEA  SOCIALE Cooperativa</a:t>
            </a:r>
            <a:endParaRPr lang="it-IT" dirty="0"/>
          </a:p>
        </p:txBody>
      </p:sp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2"/>
          <a:srcRect r="52830"/>
          <a:stretch>
            <a:fillRect/>
          </a:stretch>
        </p:blipFill>
        <p:spPr>
          <a:xfrm>
            <a:off x="2928926" y="3143248"/>
            <a:ext cx="3315815" cy="3514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5829344" cy="1143000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latin typeface="+mn-lt"/>
                <a:cs typeface="Aharoni" pitchFamily="2" charset="-79"/>
              </a:rPr>
              <a:t>ISCRIZIONI PER </a:t>
            </a:r>
            <a:br>
              <a:rPr lang="it-IT" sz="4800" b="1" dirty="0" smtClean="0">
                <a:latin typeface="+mn-lt"/>
                <a:cs typeface="Aharoni" pitchFamily="2" charset="-79"/>
              </a:rPr>
            </a:br>
            <a:r>
              <a:rPr lang="it-IT" sz="4800" b="1" dirty="0" smtClean="0">
                <a:latin typeface="+mn-lt"/>
                <a:cs typeface="Aharoni" pitchFamily="2" charset="-79"/>
              </a:rPr>
              <a:t>A. S. 2021/2022</a:t>
            </a:r>
            <a:endParaRPr lang="it-IT" sz="4800" b="1" dirty="0">
              <a:latin typeface="+mn-lt"/>
              <a:cs typeface="Aharoni" pitchFamily="2" charset="-79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sz="5200" b="1" dirty="0" smtClean="0">
                <a:cs typeface="Aharoni" pitchFamily="2" charset="-79"/>
              </a:rPr>
              <a:t>DAL 04 AL 25 GENNAIO 2021</a:t>
            </a:r>
          </a:p>
          <a:p>
            <a:pPr marL="0" indent="0" algn="ctr">
              <a:buNone/>
            </a:pPr>
            <a:r>
              <a:rPr lang="it-IT" sz="4000" b="1" dirty="0" smtClean="0">
                <a:cs typeface="Aharoni" pitchFamily="2" charset="-79"/>
              </a:rPr>
              <a:t> </a:t>
            </a:r>
          </a:p>
          <a:p>
            <a:pPr marL="0" indent="0" algn="ctr">
              <a:buNone/>
            </a:pPr>
            <a:r>
              <a:rPr lang="it-IT" sz="4000" b="1" dirty="0" smtClean="0">
                <a:cs typeface="Aharoni" pitchFamily="2" charset="-79"/>
              </a:rPr>
              <a:t>PER I NATI NEL 2018</a:t>
            </a:r>
          </a:p>
          <a:p>
            <a:pPr marL="0" indent="0" algn="ctr">
              <a:buNone/>
            </a:pPr>
            <a:r>
              <a:rPr lang="it-IT" sz="4000" b="1" dirty="0" smtClean="0">
                <a:cs typeface="Aharoni" pitchFamily="2" charset="-79"/>
              </a:rPr>
              <a:t>E DAL 01/</a:t>
            </a:r>
            <a:r>
              <a:rPr lang="it-IT" sz="4000" b="1" dirty="0" err="1" smtClean="0">
                <a:cs typeface="Aharoni" pitchFamily="2" charset="-79"/>
              </a:rPr>
              <a:t>01</a:t>
            </a:r>
            <a:r>
              <a:rPr lang="it-IT" sz="4000" b="1" dirty="0" smtClean="0">
                <a:cs typeface="Aharoni" pitchFamily="2" charset="-79"/>
              </a:rPr>
              <a:t> AL 30/04/2019 </a:t>
            </a:r>
            <a:r>
              <a:rPr lang="it-IT" sz="3000" b="1" dirty="0" smtClean="0">
                <a:cs typeface="Aharoni" pitchFamily="2" charset="-79"/>
              </a:rPr>
              <a:t>(</a:t>
            </a:r>
            <a:r>
              <a:rPr lang="it-IT" sz="3000" b="1" dirty="0" err="1" smtClean="0">
                <a:cs typeface="Aharoni" pitchFamily="2" charset="-79"/>
              </a:rPr>
              <a:t>anticipatari</a:t>
            </a:r>
            <a:r>
              <a:rPr lang="it-IT" sz="3000" b="1" dirty="0" smtClean="0">
                <a:cs typeface="Aharoni" pitchFamily="2" charset="-79"/>
              </a:rPr>
              <a:t>)</a:t>
            </a:r>
          </a:p>
          <a:p>
            <a:pPr marL="0" indent="0" algn="ctr">
              <a:buNone/>
            </a:pPr>
            <a:r>
              <a:rPr lang="it-IT" sz="3600" b="1" dirty="0" smtClean="0">
                <a:cs typeface="Aharoni" pitchFamily="2" charset="-79"/>
              </a:rPr>
              <a:t>SECONDO I CRITERI INDICATI NEL REGOLAMENTO</a:t>
            </a:r>
            <a:endParaRPr lang="it-IT" sz="3600" b="1" dirty="0">
              <a:cs typeface="Aharoni" pitchFamily="2" charset="-79"/>
            </a:endParaRPr>
          </a:p>
          <a:p>
            <a:pPr marL="0" indent="0" algn="ctr">
              <a:buNone/>
            </a:pPr>
            <a:endParaRPr lang="it-IT" b="1" dirty="0" smtClean="0">
              <a:cs typeface="Aharoni" pitchFamily="2" charset="-79"/>
            </a:endParaRPr>
          </a:p>
          <a:p>
            <a:pPr marL="0" indent="0" algn="ctr">
              <a:buNone/>
            </a:pPr>
            <a:r>
              <a:rPr lang="it-IT" b="1" dirty="0" smtClean="0">
                <a:cs typeface="Aharoni" pitchFamily="2" charset="-79"/>
              </a:rPr>
              <a:t>MODELLO REPERIBILE SUL SITO </a:t>
            </a:r>
            <a:r>
              <a:rPr lang="it-IT" b="1" dirty="0" smtClean="0">
                <a:cs typeface="Aharoni" pitchFamily="2" charset="-79"/>
                <a:hlinkClick r:id="rId2"/>
              </a:rPr>
              <a:t>www.icvillorbapovegliano.edu.it</a:t>
            </a:r>
            <a:endParaRPr lang="it-IT" b="1" dirty="0" smtClean="0">
              <a:cs typeface="Aharoni" pitchFamily="2" charset="-79"/>
            </a:endParaRPr>
          </a:p>
          <a:p>
            <a:pPr marL="0" indent="0" algn="ctr">
              <a:buNone/>
            </a:pPr>
            <a:endParaRPr lang="it-IT" b="1" dirty="0" smtClean="0">
              <a:cs typeface="Aharoni" pitchFamily="2" charset="-79"/>
            </a:endParaRPr>
          </a:p>
        </p:txBody>
      </p:sp>
      <p:pic>
        <p:nvPicPr>
          <p:cNvPr id="5" name="Immagine 4" descr="imm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4234">
            <a:off x="326651" y="374549"/>
            <a:ext cx="2961743" cy="161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7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it-IT" dirty="0" smtClean="0"/>
              <a:t>LA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07209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2800" dirty="0" smtClean="0"/>
              <a:t>Istituto Comprensivo Statale di Villorba e </a:t>
            </a:r>
            <a:r>
              <a:rPr lang="it-IT" sz="2800" dirty="0" err="1" smtClean="0"/>
              <a:t>Povegliano</a:t>
            </a:r>
            <a:endParaRPr lang="it-IT" sz="2800" dirty="0" smtClean="0"/>
          </a:p>
          <a:p>
            <a:pPr algn="ctr">
              <a:buNone/>
            </a:pPr>
            <a:endParaRPr lang="it-IT" sz="2800" dirty="0" smtClean="0"/>
          </a:p>
          <a:p>
            <a:pPr algn="ctr">
              <a:buNone/>
            </a:pPr>
            <a:endParaRPr lang="it-IT" sz="2800" dirty="0" smtClean="0"/>
          </a:p>
          <a:p>
            <a:pPr algn="ctr">
              <a:buNone/>
            </a:pPr>
            <a:r>
              <a:rPr lang="it-IT" dirty="0" smtClean="0"/>
              <a:t>1 scuola dell’infanzia </a:t>
            </a:r>
          </a:p>
          <a:p>
            <a:pPr algn="ctr">
              <a:buNone/>
            </a:pPr>
            <a:r>
              <a:rPr lang="it-IT" dirty="0" smtClean="0"/>
              <a:t>7 scuole primarie</a:t>
            </a:r>
          </a:p>
          <a:p>
            <a:pPr algn="ctr">
              <a:buNone/>
            </a:pPr>
            <a:r>
              <a:rPr lang="it-IT" dirty="0" smtClean="0"/>
              <a:t>3 scuole secondarie</a:t>
            </a:r>
          </a:p>
          <a:p>
            <a:pPr algn="ctr">
              <a:buNone/>
            </a:pPr>
            <a:endParaRPr lang="it-IT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	6 sezioni - 103 alunni – 12 insegnanti titolari di sezione (4 insegnanti di sostegno) – 1 insegnante di religione cattolica –  3 collaboratori scolastici.</a:t>
            </a:r>
          </a:p>
          <a:p>
            <a:pPr algn="ctr">
              <a:buNone/>
            </a:pP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357686" y="2143116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4357686" y="4572008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ACCOGLIENZA E’ </a:t>
            </a:r>
            <a:r>
              <a:rPr lang="it-IT" dirty="0" err="1" smtClean="0"/>
              <a:t>ANCHE…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1142976" y="1857364"/>
            <a:ext cx="6929486" cy="4071966"/>
          </a:xfrm>
          <a:ln w="38100" cap="rnd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3200" dirty="0" smtClean="0">
                <a:solidFill>
                  <a:srgbClr val="7030A0"/>
                </a:solidFill>
              </a:rPr>
              <a:t>    </a:t>
            </a:r>
            <a:r>
              <a:rPr lang="it-IT" sz="3000" b="1" dirty="0" smtClean="0">
                <a:solidFill>
                  <a:srgbClr val="7030A0"/>
                </a:solidFill>
              </a:rPr>
              <a:t>Giugno</a:t>
            </a:r>
            <a:r>
              <a:rPr lang="it-IT" sz="3000" dirty="0" smtClean="0">
                <a:solidFill>
                  <a:srgbClr val="7030A0"/>
                </a:solidFill>
              </a:rPr>
              <a:t>: Scuola aperta per i nuovi iscritti</a:t>
            </a:r>
          </a:p>
          <a:p>
            <a:pPr>
              <a:buNone/>
            </a:pPr>
            <a:endParaRPr lang="it-IT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7030A0"/>
                </a:solidFill>
              </a:rPr>
              <a:t>    </a:t>
            </a:r>
            <a:r>
              <a:rPr lang="it-IT" sz="3000" b="1" dirty="0" smtClean="0">
                <a:solidFill>
                  <a:srgbClr val="7030A0"/>
                </a:solidFill>
              </a:rPr>
              <a:t>Settembre</a:t>
            </a:r>
            <a:r>
              <a:rPr lang="it-IT" sz="3000" dirty="0" smtClean="0">
                <a:solidFill>
                  <a:srgbClr val="7030A0"/>
                </a:solidFill>
              </a:rPr>
              <a:t>: incontro per i genitori</a:t>
            </a:r>
          </a:p>
          <a:p>
            <a:pPr>
              <a:buNone/>
            </a:pPr>
            <a:endParaRPr lang="it-IT" sz="3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it-IT" sz="3000" dirty="0" smtClean="0">
                <a:solidFill>
                  <a:srgbClr val="7030A0"/>
                </a:solidFill>
              </a:rPr>
              <a:t>    Date sul sito dell’istituto in prossimità dell’evento</a:t>
            </a:r>
          </a:p>
          <a:p>
            <a:pPr algn="ctr">
              <a:buNone/>
            </a:pPr>
            <a:endParaRPr lang="it-IT" sz="30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it-IT" sz="3000" b="1" dirty="0" smtClean="0">
                <a:solidFill>
                  <a:srgbClr val="7030A0"/>
                </a:solidFill>
              </a:rPr>
              <a:t>Non mancate!!!!</a:t>
            </a:r>
          </a:p>
          <a:p>
            <a:pPr algn="ctr">
              <a:buNone/>
            </a:pPr>
            <a:endParaRPr lang="it-IT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Lucida Handwriting" pitchFamily="66" charset="0"/>
                <a:ea typeface="Gulim" pitchFamily="34" charset="-127"/>
              </a:rPr>
              <a:t>GRAZIE E ARRIVEDERCI</a:t>
            </a:r>
            <a:endParaRPr lang="it-IT" b="1" dirty="0">
              <a:solidFill>
                <a:srgbClr val="0070C0"/>
              </a:solidFill>
              <a:latin typeface="Lucida Handwriting" pitchFamily="66" charset="0"/>
              <a:ea typeface="Gulim" pitchFamily="34" charset="-127"/>
            </a:endParaRPr>
          </a:p>
        </p:txBody>
      </p:sp>
      <p:pic>
        <p:nvPicPr>
          <p:cNvPr id="1026" name="Picture 2" descr="C:\Users\Walter\Desktop\co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5202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+mn-lt"/>
              </a:rPr>
              <a:t>IN CAMMINO </a:t>
            </a:r>
            <a:r>
              <a:rPr lang="it-IT" sz="3600" dirty="0" smtClean="0">
                <a:latin typeface="Comic Sans MS" pitchFamily="66" charset="0"/>
              </a:rPr>
              <a:t>…</a:t>
            </a:r>
            <a:endParaRPr lang="it-IT" sz="3600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71504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	</a:t>
            </a:r>
          </a:p>
          <a:p>
            <a:pPr>
              <a:buNone/>
            </a:pPr>
            <a:r>
              <a:rPr lang="it-IT" sz="2400" dirty="0" smtClean="0"/>
              <a:t>      </a:t>
            </a:r>
            <a:r>
              <a:rPr lang="it-IT" sz="2400" b="1" i="1" dirty="0" smtClean="0"/>
              <a:t>L’ingresso nella scuola costituisce l’inizio di un nuovo cammino per questo, vogliamo porre l’attenzione su questi obiettivi:</a:t>
            </a:r>
          </a:p>
          <a:p>
            <a:pPr>
              <a:buNone/>
            </a:pPr>
            <a:endParaRPr lang="it-IT" sz="2400" b="1" i="1" dirty="0" smtClean="0"/>
          </a:p>
          <a:p>
            <a:pPr>
              <a:buFont typeface="Courier New" pitchFamily="49" charset="0"/>
              <a:buChar char="o"/>
            </a:pPr>
            <a:r>
              <a:rPr lang="it-IT" sz="2400" dirty="0" smtClean="0"/>
              <a:t>Favorire l’approccio con il nuovo ambiente: </a:t>
            </a:r>
            <a:r>
              <a:rPr lang="it-IT" sz="2400" dirty="0" smtClean="0">
                <a:solidFill>
                  <a:srgbClr val="FF0000"/>
                </a:solidFill>
              </a:rPr>
              <a:t>ritrovarsi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FF0000"/>
                </a:solidFill>
              </a:rPr>
              <a:t>essere accolti </a:t>
            </a:r>
            <a:r>
              <a:rPr lang="it-IT" sz="2400" dirty="0" smtClean="0"/>
              <a:t>e trovare </a:t>
            </a:r>
            <a:r>
              <a:rPr lang="it-IT" sz="2400" dirty="0" smtClean="0">
                <a:solidFill>
                  <a:srgbClr val="FF0000"/>
                </a:solidFill>
              </a:rPr>
              <a:t>sicurezza</a:t>
            </a:r>
            <a:r>
              <a:rPr lang="it-IT" sz="24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it-IT" sz="2400" dirty="0" smtClean="0"/>
              <a:t>Stimolare un inserimento sereno ed individualizzato: condividere il tempo scuola favorendo </a:t>
            </a:r>
            <a:r>
              <a:rPr lang="it-IT" sz="2400" dirty="0" smtClean="0">
                <a:solidFill>
                  <a:srgbClr val="FF0000"/>
                </a:solidFill>
              </a:rPr>
              <a:t>un distacco graduale </a:t>
            </a:r>
            <a:r>
              <a:rPr lang="it-IT" sz="2400" dirty="0" smtClean="0"/>
              <a:t>dalle figure parentali.</a:t>
            </a:r>
          </a:p>
          <a:p>
            <a:pPr>
              <a:buFont typeface="Courier New" pitchFamily="49" charset="0"/>
              <a:buChar char="o"/>
            </a:pPr>
            <a:r>
              <a:rPr lang="it-IT" sz="2400" dirty="0" smtClean="0"/>
              <a:t>Porre particolare attenzione ai bambini con disagio, attuando </a:t>
            </a:r>
            <a:r>
              <a:rPr lang="it-IT" sz="2400" dirty="0" smtClean="0">
                <a:solidFill>
                  <a:srgbClr val="FF0000"/>
                </a:solidFill>
              </a:rPr>
              <a:t>strategie didattiche  adeguate</a:t>
            </a:r>
            <a:r>
              <a:rPr lang="it-IT" sz="24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it-IT" sz="2400" dirty="0" smtClean="0"/>
              <a:t>Aumentare il successo scolastico nel rispetto dei tempi di ciascuno: rinforzare l’</a:t>
            </a:r>
            <a:r>
              <a:rPr lang="it-IT" sz="2400" dirty="0" smtClean="0">
                <a:solidFill>
                  <a:srgbClr val="FF0000"/>
                </a:solidFill>
              </a:rPr>
              <a:t>autostima</a:t>
            </a:r>
            <a:r>
              <a:rPr lang="it-IT" sz="2400" dirty="0" smtClean="0"/>
              <a:t>, la </a:t>
            </a:r>
            <a:r>
              <a:rPr lang="it-IT" sz="2400" dirty="0" smtClean="0">
                <a:solidFill>
                  <a:srgbClr val="FF0000"/>
                </a:solidFill>
              </a:rPr>
              <a:t>consapevolezza di sé </a:t>
            </a:r>
            <a:r>
              <a:rPr lang="it-IT" sz="2400" dirty="0" smtClean="0"/>
              <a:t>e </a:t>
            </a:r>
            <a:r>
              <a:rPr lang="it-IT" sz="2400" dirty="0" smtClean="0">
                <a:solidFill>
                  <a:srgbClr val="FF0000"/>
                </a:solidFill>
              </a:rPr>
              <a:t>l’autonomia fisica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it-IT" sz="4800" dirty="0" smtClean="0">
                <a:latin typeface="+mn-lt"/>
              </a:rPr>
              <a:t>PROGETTI</a:t>
            </a:r>
            <a:r>
              <a:rPr lang="it-IT" dirty="0" smtClean="0">
                <a:latin typeface="Lucida Handwriting" pitchFamily="66" charset="0"/>
              </a:rPr>
              <a:t> </a:t>
            </a:r>
            <a:endParaRPr lang="it-IT" dirty="0">
              <a:latin typeface="Lucida Handwriting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21112455">
            <a:off x="749475" y="988172"/>
            <a:ext cx="82237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FF0000"/>
                </a:solidFill>
              </a:rPr>
              <a:t>                   ACCOGLIENZA  </a:t>
            </a:r>
            <a:r>
              <a:rPr lang="it-IT" dirty="0" smtClean="0"/>
              <a:t>        </a:t>
            </a:r>
            <a:r>
              <a:rPr lang="it-IT" dirty="0" smtClean="0">
                <a:solidFill>
                  <a:srgbClr val="00B0F0"/>
                </a:solidFill>
              </a:rPr>
              <a:t>POTENZIAMENTO L2 PER ALUNNI STRANIERI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2060"/>
                </a:solidFill>
              </a:rPr>
              <a:t>       AMICO LIBRO: PROMOZIONE ALLA LETTURA, BIBLIOTECA CON PRESTITO</a:t>
            </a:r>
            <a:r>
              <a:rPr lang="it-IT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FF6699"/>
                </a:solidFill>
              </a:rPr>
              <a:t>CONTINUITA’ SCUOLA PRIMARIA- SCREENING LETTO SCRITTURA E IPDA</a:t>
            </a:r>
            <a:r>
              <a:rPr lang="it-IT" dirty="0" smtClean="0"/>
              <a:t>      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                PIU’ SPORT A SCUOLA: TTIVITA’ MOTORIA  E PSICOMOTORIA                         </a:t>
            </a:r>
            <a:r>
              <a:rPr lang="it-IT" dirty="0" smtClean="0">
                <a:solidFill>
                  <a:srgbClr val="00B050"/>
                </a:solidFill>
              </a:rPr>
              <a:t>EDUCAZIONE AMBIENTALE E CIVICA       </a:t>
            </a:r>
            <a:r>
              <a:rPr lang="it-IT" dirty="0" smtClean="0">
                <a:solidFill>
                  <a:srgbClr val="FF6600"/>
                </a:solidFill>
              </a:rPr>
              <a:t>PROGETTI </a:t>
            </a:r>
            <a:r>
              <a:rPr lang="it-IT" dirty="0" err="1" smtClean="0">
                <a:solidFill>
                  <a:srgbClr val="FF6600"/>
                </a:solidFill>
              </a:rPr>
              <a:t>DI</a:t>
            </a:r>
            <a:r>
              <a:rPr lang="it-IT" dirty="0" smtClean="0">
                <a:solidFill>
                  <a:srgbClr val="FF6600"/>
                </a:solidFill>
              </a:rPr>
              <a:t> PLESSO       </a:t>
            </a:r>
            <a:r>
              <a:rPr lang="it-IT" dirty="0" smtClean="0">
                <a:solidFill>
                  <a:srgbClr val="7030A0"/>
                </a:solidFill>
              </a:rPr>
              <a:t>USCITE DIDATTICHE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FF6600"/>
                </a:solidFill>
              </a:rPr>
              <a:t>     </a:t>
            </a:r>
            <a:r>
              <a:rPr lang="it-IT" dirty="0" smtClean="0">
                <a:solidFill>
                  <a:srgbClr val="C00000"/>
                </a:solidFill>
              </a:rPr>
              <a:t>RELIGIONE CATTOLICA /ATTIVITA’ ALTERNATIVA      </a:t>
            </a:r>
            <a:r>
              <a:rPr lang="it-IT" dirty="0" smtClean="0"/>
              <a:t>    </a:t>
            </a:r>
            <a:r>
              <a:rPr lang="it-IT" dirty="0" smtClean="0">
                <a:solidFill>
                  <a:srgbClr val="0070C0"/>
                </a:solidFill>
              </a:rPr>
              <a:t>FESTE E RICORRENZE                                                                    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84772"/>
            <a:ext cx="4700620" cy="277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22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80928_1107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857232"/>
            <a:ext cx="5857916" cy="3295078"/>
          </a:xfrm>
        </p:spPr>
      </p:pic>
      <p:pic>
        <p:nvPicPr>
          <p:cNvPr id="7" name="Immagine 6" descr="20181128_114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256"/>
            <a:ext cx="4140000" cy="2328750"/>
          </a:xfrm>
          <a:prstGeom prst="rect">
            <a:avLst/>
          </a:prstGeom>
        </p:spPr>
      </p:pic>
      <p:pic>
        <p:nvPicPr>
          <p:cNvPr id="8" name="Immagine 7" descr="20181122_110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86256"/>
            <a:ext cx="4286280" cy="23093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43042" y="14285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</a:rPr>
              <a:t>PROMOZIONE ALLA LETTURA</a:t>
            </a:r>
            <a:endParaRPr lang="it-IT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GIORNATE DELLO SPORT E PSICOMOTRICITÀ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Walter\Desktop\foto scuola power-point\IMG_5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494" y="857232"/>
            <a:ext cx="4476779" cy="3357585"/>
          </a:xfrm>
          <a:prstGeom prst="rect">
            <a:avLst/>
          </a:prstGeom>
          <a:noFill/>
        </p:spPr>
      </p:pic>
      <p:pic>
        <p:nvPicPr>
          <p:cNvPr id="1027" name="Picture 3" descr="C:\Users\Walter\Desktop\foto scuola power-point\IMG_5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8468" y="857232"/>
            <a:ext cx="2571184" cy="3429024"/>
          </a:xfrm>
          <a:prstGeom prst="rect">
            <a:avLst/>
          </a:prstGeom>
          <a:noFill/>
        </p:spPr>
      </p:pic>
      <p:pic>
        <p:nvPicPr>
          <p:cNvPr id="1029" name="Picture 5" descr="C:\Users\Walter\Desktop\foto scuola power-point\20181025_113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500298" y="3429000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B050"/>
                </a:solidFill>
              </a:rPr>
              <a:t>PROGETTI </a:t>
            </a:r>
            <a:r>
              <a:rPr lang="it-IT" sz="3600" b="1" dirty="0" err="1" smtClean="0">
                <a:solidFill>
                  <a:srgbClr val="00B050"/>
                </a:solidFill>
              </a:rPr>
              <a:t>DI</a:t>
            </a:r>
            <a:r>
              <a:rPr lang="it-IT" sz="3600" b="1" dirty="0" smtClean="0">
                <a:solidFill>
                  <a:srgbClr val="00B050"/>
                </a:solidFill>
              </a:rPr>
              <a:t> PLESSO</a:t>
            </a:r>
            <a:endParaRPr lang="it-IT" sz="3600" b="1" dirty="0">
              <a:solidFill>
                <a:srgbClr val="00B050"/>
              </a:solidFill>
            </a:endParaRPr>
          </a:p>
        </p:txBody>
      </p:sp>
      <p:pic>
        <p:nvPicPr>
          <p:cNvPr id="5" name="Immagine 4" descr="IMG_3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876"/>
            <a:ext cx="4143404" cy="31075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88700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Walter\Desktop\foto scuola power-point\IMG_3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00108"/>
            <a:ext cx="412554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55309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stam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852824" y="2067213"/>
            <a:ext cx="5857916" cy="329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G-4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786478" cy="4339859"/>
          </a:xfrm>
          <a:prstGeom prst="rect">
            <a:avLst/>
          </a:prstGeom>
        </p:spPr>
      </p:pic>
      <p:pic>
        <p:nvPicPr>
          <p:cNvPr id="7" name="Immagine 6" descr="pulcette inp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47799"/>
            <a:ext cx="3843008" cy="512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377</Words>
  <Application>Microsoft Office PowerPoint</Application>
  <PresentationFormat>Presentazione su schermo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Scuola dell’Infanzia Statale  “Carlo Collodi” Villorba</vt:lpstr>
      <vt:lpstr>LA SCUOLA</vt:lpstr>
      <vt:lpstr>IN CAMMINO …</vt:lpstr>
      <vt:lpstr>PROGETTI </vt:lpstr>
      <vt:lpstr>Presentazione standard di PowerPoint</vt:lpstr>
      <vt:lpstr>GIORNATE DELLO SPORT E PSICOMOTRICITÀ</vt:lpstr>
      <vt:lpstr>PROGETTI DI PLESSO</vt:lpstr>
      <vt:lpstr>Presentazione standard di PowerPoint</vt:lpstr>
      <vt:lpstr>Presentazione standard di PowerPoint</vt:lpstr>
      <vt:lpstr>MOMENTI DI FESTA</vt:lpstr>
      <vt:lpstr>… E CON MAMMA E PAPA’</vt:lpstr>
      <vt:lpstr>RAPPORTI SCUOLA- FAMIGLIA</vt:lpstr>
      <vt:lpstr>LA SCUOLA PROPONE UN’ORGANIZZAZIONE DIDATTICA DISTRIBUITA SU 40 ORE SETTIMANALI,  DAL LUNEDÌ AL VENERDÌ  DALLE 8.00 ALLE 16.00</vt:lpstr>
      <vt:lpstr>  A  SETTEMBRE …</vt:lpstr>
      <vt:lpstr>INSERIMENTO</vt:lpstr>
      <vt:lpstr>MENSA SCOLASTICA</vt:lpstr>
      <vt:lpstr>SERVIZIO SCUOLABUS</vt:lpstr>
      <vt:lpstr>PRE-SCUOLA E POST-SCUOLA</vt:lpstr>
      <vt:lpstr>ISCRIZIONI PER  A. S. 2021/2022</vt:lpstr>
      <vt:lpstr>ACCOGLIENZA E’ ANCHE…</vt:lpstr>
      <vt:lpstr>GRAZIE E ARRIVEDERCI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Statale  “Carlo Collodi” V</dc:title>
  <dc:creator>user</dc:creator>
  <cp:lastModifiedBy>user</cp:lastModifiedBy>
  <cp:revision>224</cp:revision>
  <dcterms:created xsi:type="dcterms:W3CDTF">2013-06-04T15:39:59Z</dcterms:created>
  <dcterms:modified xsi:type="dcterms:W3CDTF">2021-01-18T12:20:08Z</dcterms:modified>
</cp:coreProperties>
</file>